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4"/>
  </p:notesMasterIdLst>
  <p:handoutMasterIdLst>
    <p:handoutMasterId r:id="rId35"/>
  </p:handoutMasterIdLst>
  <p:sldIdLst>
    <p:sldId id="1777" r:id="rId2"/>
    <p:sldId id="1812" r:id="rId3"/>
    <p:sldId id="1821" r:id="rId4"/>
    <p:sldId id="1822" r:id="rId5"/>
    <p:sldId id="1823" r:id="rId6"/>
    <p:sldId id="1824" r:id="rId7"/>
    <p:sldId id="1825" r:id="rId8"/>
    <p:sldId id="1826" r:id="rId9"/>
    <p:sldId id="1827" r:id="rId10"/>
    <p:sldId id="1828" r:id="rId11"/>
    <p:sldId id="1829" r:id="rId12"/>
    <p:sldId id="1830" r:id="rId13"/>
    <p:sldId id="1839" r:id="rId14"/>
    <p:sldId id="1840" r:id="rId15"/>
    <p:sldId id="1831" r:id="rId16"/>
    <p:sldId id="1832" r:id="rId17"/>
    <p:sldId id="1841" r:id="rId18"/>
    <p:sldId id="1842" r:id="rId19"/>
    <p:sldId id="1843" r:id="rId20"/>
    <p:sldId id="1844" r:id="rId21"/>
    <p:sldId id="1833" r:id="rId22"/>
    <p:sldId id="1845" r:id="rId23"/>
    <p:sldId id="1848" r:id="rId24"/>
    <p:sldId id="1849" r:id="rId25"/>
    <p:sldId id="1851" r:id="rId26"/>
    <p:sldId id="1850" r:id="rId27"/>
    <p:sldId id="1846" r:id="rId28"/>
    <p:sldId id="1834" r:id="rId29"/>
    <p:sldId id="1835" r:id="rId30"/>
    <p:sldId id="1836" r:id="rId31"/>
    <p:sldId id="1837" r:id="rId32"/>
    <p:sldId id="1838" r:id="rId3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88299" autoAdjust="0"/>
  </p:normalViewPr>
  <p:slideViewPr>
    <p:cSldViewPr>
      <p:cViewPr varScale="1">
        <p:scale>
          <a:sx n="112" d="100"/>
          <a:sy n="112" d="100"/>
        </p:scale>
        <p:origin x="2296" y="192"/>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2/19/20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2/19/20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209812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75253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14223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93353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The adder example demonstrates how a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are also universal for computation.</a:t>
            </a:r>
          </a:p>
          <a:p>
            <a:r>
              <a:rPr lang="en-US" sz="1200" b="0" i="0" u="none" strike="noStrike" kern="1200">
                <a:solidFill>
                  <a:schemeClr val="tx1"/>
                </a:solidFill>
                <a:effectLst/>
                <a:latin typeface="Arial" charset="0"/>
                <a:ea typeface="+mn-ea"/>
                <a:cs typeface="+mn-cs"/>
              </a:rPr>
              <a:t>The computational universality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are merely a new type of NAND gate. That's hardly big news!</a:t>
            </a:r>
          </a:p>
          <a:p>
            <a:r>
              <a:rPr lang="en-US" sz="1200" b="0" i="0" u="none" strike="noStrike" kern="1200">
                <a:solidFill>
                  <a:schemeClr val="tx1"/>
                </a:solidFill>
                <a:effectLst/>
                <a:latin typeface="Arial" charset="0"/>
                <a:ea typeface="+mn-ea"/>
                <a:cs typeface="+mn-cs"/>
              </a:rPr>
              <a:t>However, the situation is better than this view suggests. It turns out that we can devise </a:t>
            </a:r>
            <a:r>
              <a:rPr lang="en-US" sz="1200" b="0" i="1" u="none" strike="noStrike" kern="1200">
                <a:solidFill>
                  <a:schemeClr val="tx1"/>
                </a:solidFill>
                <a:effectLst/>
                <a:latin typeface="Arial" charset="0"/>
                <a:ea typeface="+mn-ea"/>
                <a:cs typeface="+mn-cs"/>
              </a:rPr>
              <a:t>learning algorithms</a:t>
            </a:r>
            <a:r>
              <a:rPr lang="en-US" sz="1200" b="0" i="0" u="none" strike="noStrike" kern="120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21</a:t>
            </a:fld>
            <a:endParaRPr lang="en-US"/>
          </a:p>
        </p:txBody>
      </p:sp>
    </p:spTree>
    <p:extLst>
      <p:ext uri="{BB962C8B-B14F-4D97-AF65-F5344CB8AC3E}">
        <p14:creationId xmlns:p14="http://schemas.microsoft.com/office/powerpoint/2010/main" val="28837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14427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08252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97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66033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11173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28</a:t>
            </a:fld>
            <a:endParaRPr lang="en-US"/>
          </a:p>
        </p:txBody>
      </p:sp>
    </p:spTree>
    <p:extLst>
      <p:ext uri="{BB962C8B-B14F-4D97-AF65-F5344CB8AC3E}">
        <p14:creationId xmlns:p14="http://schemas.microsoft.com/office/powerpoint/2010/main" val="115524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29</a:t>
            </a:fld>
            <a:endParaRPr lang="en-US"/>
          </a:p>
        </p:txBody>
      </p:sp>
    </p:spTree>
    <p:extLst>
      <p:ext uri="{BB962C8B-B14F-4D97-AF65-F5344CB8AC3E}">
        <p14:creationId xmlns:p14="http://schemas.microsoft.com/office/powerpoint/2010/main" val="798308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31</a:t>
            </a:fld>
            <a:endParaRPr lang="en-US"/>
          </a:p>
        </p:txBody>
      </p:sp>
    </p:spTree>
    <p:extLst>
      <p:ext uri="{BB962C8B-B14F-4D97-AF65-F5344CB8AC3E}">
        <p14:creationId xmlns:p14="http://schemas.microsoft.com/office/powerpoint/2010/main" val="1452736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115850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505546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93955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249476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90776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for computing logical functions. The inputs are shown as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and the bias as a special node with value +1 which is multiplied with the bias weight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 logical AND,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(b) logical OR,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96376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2/19/20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2/19/20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2/19/20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2/19/20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2/19/20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2/19/20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2/19/20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2/19/20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3.tiff"/><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20.xml"/><Relationship Id="rId7" Type="http://schemas.openxmlformats.org/officeDocument/2006/relationships/image" Target="../media/image29.png"/><Relationship Id="rId12" Type="http://schemas.openxmlformats.org/officeDocument/2006/relationships/image" Target="../media/image34.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wmf"/><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3.tiff"/><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a:t> and Martin Chapter 7</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37540" y="4286250"/>
            <a:ext cx="1543050" cy="1543050"/>
          </a:xfrm>
          <a:prstGeom prst="rect">
            <a:avLst/>
          </a:prstGeom>
        </p:spPr>
      </p:pic>
      <p:pic>
        <p:nvPicPr>
          <p:cNvPr id="10" name="Picture 9"/>
          <p:cNvPicPr>
            <a:picLocks noChangeAspect="1"/>
          </p:cNvPicPr>
          <p:nvPr/>
        </p:nvPicPr>
        <p:blipFill>
          <a:blip r:embed="rId4"/>
          <a:stretch>
            <a:fillRect/>
          </a:stretch>
        </p:blipFill>
        <p:spPr>
          <a:xfrm>
            <a:off x="1866340" y="4286250"/>
            <a:ext cx="2164993" cy="1543050"/>
          </a:xfrm>
          <a:prstGeom prst="rect">
            <a:avLst/>
          </a:prstGeom>
        </p:spPr>
      </p:pic>
      <p:pic>
        <p:nvPicPr>
          <p:cNvPr id="11" name="Picture 10"/>
          <p:cNvPicPr>
            <a:picLocks noChangeAspect="1"/>
          </p:cNvPicPr>
          <p:nvPr/>
        </p:nvPicPr>
        <p:blipFill>
          <a:blip r:embed="rId5"/>
          <a:stretch>
            <a:fillRect/>
          </a:stretch>
        </p:blipFill>
        <p:spPr>
          <a:xfrm>
            <a:off x="4301955" y="4286250"/>
            <a:ext cx="2135371" cy="1543050"/>
          </a:xfrm>
          <a:prstGeom prst="rect">
            <a:avLst/>
          </a:prstGeom>
        </p:spPr>
      </p:pic>
      <p:pic>
        <p:nvPicPr>
          <p:cNvPr id="12" name="Picture 11"/>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1583694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30480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2000250" y="3028950"/>
            <a:ext cx="5143500" cy="2009775"/>
          </a:xfrm>
        </p:spPr>
      </p:pic>
      <p:sp>
        <p:nvSpPr>
          <p:cNvPr id="5" name="Rectangle 4"/>
          <p:cNvSpPr/>
          <p:nvPr/>
        </p:nvSpPr>
        <p:spPr>
          <a:xfrm>
            <a:off x="3200400" y="4896196"/>
            <a:ext cx="687624" cy="300082"/>
          </a:xfrm>
          <a:prstGeom prst="rect">
            <a:avLst/>
          </a:prstGeom>
        </p:spPr>
        <p:txBody>
          <a:bodyPr wrap="none">
            <a:spAutoFit/>
          </a:bodyPr>
          <a:lstStyle/>
          <a:p>
            <a:r>
              <a:rPr lang="en-US" sz="1350"/>
              <a:t>Layer 1</a:t>
            </a:r>
          </a:p>
        </p:txBody>
      </p:sp>
      <p:sp>
        <p:nvSpPr>
          <p:cNvPr id="13" name="Rectangle 12"/>
          <p:cNvSpPr/>
          <p:nvPr/>
        </p:nvSpPr>
        <p:spPr>
          <a:xfrm>
            <a:off x="4286250" y="5028532"/>
            <a:ext cx="687624" cy="300082"/>
          </a:xfrm>
          <a:prstGeom prst="rect">
            <a:avLst/>
          </a:prstGeom>
        </p:spPr>
        <p:txBody>
          <a:bodyPr wrap="none">
            <a:spAutoFit/>
          </a:bodyPr>
          <a:lstStyle/>
          <a:p>
            <a:r>
              <a:rPr lang="en-US" sz="1350"/>
              <a:t>Layer 2</a:t>
            </a:r>
          </a:p>
        </p:txBody>
      </p:sp>
      <p:sp>
        <p:nvSpPr>
          <p:cNvPr id="14" name="Rectangle 13"/>
          <p:cNvSpPr/>
          <p:nvPr/>
        </p:nvSpPr>
        <p:spPr>
          <a:xfrm>
            <a:off x="5486400" y="4229100"/>
            <a:ext cx="687624" cy="300082"/>
          </a:xfrm>
          <a:prstGeom prst="rect">
            <a:avLst/>
          </a:prstGeom>
        </p:spPr>
        <p:txBody>
          <a:bodyPr wrap="none">
            <a:spAutoFit/>
          </a:bodyPr>
          <a:lstStyle/>
          <a:p>
            <a:r>
              <a:rPr lang="en-US" sz="1350"/>
              <a:t>Layer 3</a:t>
            </a:r>
          </a:p>
        </p:txBody>
      </p:sp>
      <p:sp>
        <p:nvSpPr>
          <p:cNvPr id="6" name="TextBox 5"/>
          <p:cNvSpPr txBox="1"/>
          <p:nvPr/>
        </p:nvSpPr>
        <p:spPr>
          <a:xfrm>
            <a:off x="803225" y="5167033"/>
            <a:ext cx="2800350" cy="50783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4644040" y="5317162"/>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6044215" y="4412737"/>
            <a:ext cx="2800350" cy="50783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114330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85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150" y="3257550"/>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285750" y="4729424"/>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0" smtClean="0">
                                  <a:latin typeface="Cambria Math" panose="02040503050406030204" pitchFamily="18" charset="0"/>
                                </a:rPr>
                                <m:t>0        </m:t>
                              </m:r>
                              <m:r>
                                <m:rPr>
                                  <m:sty m:val="p"/>
                                </m:rPr>
                                <a:rPr lang="en-US" b="0" i="0" smtClean="0">
                                  <a:latin typeface="Cambria Math" panose="02040503050406030204" pitchFamily="18" charset="0"/>
                                </a:rPr>
                                <m:t>if</m:t>
                              </m:r>
                              <m:r>
                                <a:rPr lang="en-US" b="0" i="0"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sty m:val="p"/>
                                      <m:brk m:alnAt="9"/>
                                    </m:rPr>
                                    <a:rPr lang="en-US" b="0" i="0" smtClean="0">
                                      <a:latin typeface="Cambria Math" panose="02040503050406030204" pitchFamily="18" charset="0"/>
                                    </a:rPr>
                                    <m:t>j</m:t>
                                  </m:r>
                                </m:sub>
                                <m:sup/>
                                <m:e>
                                  <m:r>
                                    <m:rPr>
                                      <m:sty m:val="p"/>
                                    </m:rPr>
                                    <a:rPr lang="en-US" i="0">
                                      <a:latin typeface="Cambria Math" panose="02040503050406030204" pitchFamily="18" charset="0"/>
                                    </a:rPr>
                                    <m:t>w</m:t>
                                  </m:r>
                                  <m:r>
                                    <m:rPr>
                                      <m:sty m:val="p"/>
                                    </m:rPr>
                                    <a:rPr lang="en-US" i="0" baseline="-25000">
                                      <a:latin typeface="Cambria Math" panose="02040503050406030204" pitchFamily="18" charset="0"/>
                                    </a:rPr>
                                    <m:t>j</m:t>
                                  </m:r>
                                  <m:r>
                                    <m:rPr>
                                      <m:sty m:val="p"/>
                                    </m:rPr>
                                    <a:rPr lang="en-US" i="0">
                                      <a:latin typeface="Cambria Math" panose="02040503050406030204" pitchFamily="18" charset="0"/>
                                    </a:rPr>
                                    <m:t>x</m:t>
                                  </m:r>
                                  <m:r>
                                    <m:rPr>
                                      <m:sty m:val="p"/>
                                    </m:rPr>
                                    <a:rPr lang="en-US" i="0" baseline="-25000">
                                      <a:latin typeface="Cambria Math" panose="02040503050406030204" pitchFamily="18" charset="0"/>
                                    </a:rPr>
                                    <m:t>j</m:t>
                                  </m:r>
                                </m:e>
                              </m:nary>
                              <m:r>
                                <a:rPr lang="en-US" b="0" i="0" smtClean="0">
                                  <a:latin typeface="Cambria Math" panose="02040503050406030204" pitchFamily="18" charset="0"/>
                                </a:rPr>
                                <m:t> </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e>
                              <m:r>
                                <a:rPr lang="en-US" b="0" i="0" smtClean="0">
                                  <a:latin typeface="Cambria Math" panose="02040503050406030204" pitchFamily="18" charset="0"/>
                                </a:rPr>
                                <m:t>1</m:t>
                              </m:r>
                              <m:r>
                                <a:rPr lang="en-US" i="0">
                                  <a:latin typeface="Cambria Math" panose="02040503050406030204" pitchFamily="18" charset="0"/>
                                </a:rPr>
                                <m:t> </m:t>
                              </m:r>
                              <m:r>
                                <a:rPr lang="en-US" b="0" i="0" smtClean="0">
                                  <a:latin typeface="Cambria Math" panose="02040503050406030204" pitchFamily="18" charset="0"/>
                                </a:rPr>
                                <m:t>        </m:t>
                              </m:r>
                              <m:r>
                                <m:rPr>
                                  <m:sty m:val="p"/>
                                </m:rPr>
                                <a:rPr lang="en-US" i="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i="0">
                                      <a:latin typeface="Cambria Math" panose="02040503050406030204" pitchFamily="18" charset="0"/>
                                    </a:rPr>
                                    <m:t>j</m:t>
                                  </m:r>
                                </m:sub>
                                <m:sup/>
                                <m:e>
                                  <m:r>
                                    <m:rPr>
                                      <m:sty m:val="p"/>
                                    </m:rPr>
                                    <a:rPr lang="en-US" i="0">
                                      <a:latin typeface="Cambria Math" panose="02040503050406030204" pitchFamily="18" charset="0"/>
                                    </a:rPr>
                                    <m:t>w</m:t>
                                  </m:r>
                                  <m:r>
                                    <m:rPr>
                                      <m:sty m:val="p"/>
                                    </m:rPr>
                                    <a:rPr lang="en-US" i="0" baseline="-25000">
                                      <a:latin typeface="Cambria Math" panose="02040503050406030204" pitchFamily="18" charset="0"/>
                                    </a:rPr>
                                    <m:t>j</m:t>
                                  </m:r>
                                  <m:r>
                                    <m:rPr>
                                      <m:sty m:val="p"/>
                                    </m:rPr>
                                    <a:rPr lang="en-US" i="0">
                                      <a:latin typeface="Cambria Math" panose="02040503050406030204" pitchFamily="18" charset="0"/>
                                    </a:rPr>
                                    <m:t>x</m:t>
                                  </m:r>
                                  <m:r>
                                    <m:rPr>
                                      <m:sty m:val="p"/>
                                    </m:rPr>
                                    <a:rPr lang="en-US" i="0" baseline="-25000">
                                      <a:latin typeface="Cambria Math" panose="02040503050406030204" pitchFamily="18" charset="0"/>
                                    </a:rPr>
                                    <m:t>j</m:t>
                                  </m:r>
                                </m:e>
                              </m:nary>
                              <m:r>
                                <a:rPr lang="en-US" i="0"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eqArr>
                        </m:e>
                      </m:d>
                      <m:r>
                        <a:rPr lang="en-US" b="0" i="0" smtClean="0">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285750" y="4729424"/>
                <a:ext cx="4229428" cy="1248547"/>
              </a:xfrm>
              <a:prstGeom prst="rect">
                <a:avLst/>
              </a:prstGeom>
              <a:blipFill>
                <a:blip r:embed="rId4"/>
                <a:stretch>
                  <a:fillRect t="-78788" r="-299" b="-108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5105400" y="4972339"/>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0" smtClean="0">
                                  <a:latin typeface="Cambria Math" panose="02040503050406030204" pitchFamily="18" charset="0"/>
                                </a:rPr>
                                <m:t>0        </m:t>
                              </m:r>
                              <m:r>
                                <m:rPr>
                                  <m:sty m:val="p"/>
                                </m:rPr>
                                <a:rPr lang="en-US" b="0" i="0" smtClean="0">
                                  <a:latin typeface="Cambria Math" panose="02040503050406030204" pitchFamily="18" charset="0"/>
                                </a:rPr>
                                <m:t>if</m:t>
                              </m:r>
                              <m:r>
                                <a:rPr lang="en-US" b="0" i="0" smtClean="0">
                                  <a:latin typeface="Cambria Math" panose="02040503050406030204" pitchFamily="18" charset="0"/>
                                </a:rPr>
                                <m:t>  </m:t>
                              </m:r>
                              <m:r>
                                <m:rPr>
                                  <m:sty m:val="p"/>
                                </m:rPr>
                                <a:rPr lang="en-US" b="0" i="0" smtClean="0">
                                  <a:latin typeface="Cambria Math" panose="02040503050406030204" pitchFamily="18" charset="0"/>
                                </a:rPr>
                                <m:t>w</m:t>
                              </m:r>
                              <m:r>
                                <a:rPr lang="en-US" b="0" i="0"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 ≤0</m:t>
                              </m:r>
                            </m:e>
                            <m:e>
                              <m:r>
                                <a:rPr lang="en-US" b="0" i="0" smtClean="0">
                                  <a:latin typeface="Cambria Math" panose="02040503050406030204" pitchFamily="18" charset="0"/>
                                </a:rPr>
                                <m:t>1</m:t>
                              </m:r>
                              <m:r>
                                <a:rPr lang="en-US" i="0">
                                  <a:latin typeface="Cambria Math" panose="02040503050406030204" pitchFamily="18" charset="0"/>
                                </a:rPr>
                                <m:t> </m:t>
                              </m:r>
                              <m:r>
                                <a:rPr lang="en-US" b="0" i="0" smtClean="0">
                                  <a:latin typeface="Cambria Math" panose="02040503050406030204" pitchFamily="18" charset="0"/>
                                </a:rPr>
                                <m:t>        </m:t>
                              </m:r>
                              <m:r>
                                <m:rPr>
                                  <m:sty m:val="p"/>
                                </m:rPr>
                                <a:rPr lang="en-US" i="0">
                                  <a:latin typeface="Cambria Math" panose="02040503050406030204" pitchFamily="18" charset="0"/>
                                </a:rPr>
                                <m:t>if</m:t>
                              </m:r>
                              <m:r>
                                <a:rPr lang="en-US" b="0" i="0" smtClean="0">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b="0" i="0" smtClean="0">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5105400" y="4972339"/>
                <a:ext cx="3530197" cy="617861"/>
              </a:xfrm>
              <a:prstGeom prst="rect">
                <a:avLst/>
              </a:prstGeom>
              <a:blipFill>
                <a:blip r:embed="rId5"/>
                <a:stretch>
                  <a:fillRect l="-3226" t="-228571" r="-1792" b="-328571"/>
                </a:stretch>
              </a:blipFill>
            </p:spPr>
            <p:txBody>
              <a:bodyPr/>
              <a:lstStyle/>
              <a:p>
                <a:r>
                  <a:rPr lang="en-US">
                    <a:noFill/>
                  </a:rPr>
                  <a:t> </a:t>
                </a:r>
              </a:p>
            </p:txBody>
          </p:sp>
        </mc:Fallback>
      </mc:AlternateContent>
    </p:spTree>
    <p:extLst>
      <p:ext uri="{BB962C8B-B14F-4D97-AF65-F5344CB8AC3E}">
        <p14:creationId xmlns:p14="http://schemas.microsoft.com/office/powerpoint/2010/main" val="685461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4419600" y="4495800"/>
            <a:ext cx="4354607" cy="2209800"/>
          </a:xfrm>
          <a:prstGeom prst="rect">
            <a:avLst/>
          </a:prstGeom>
        </p:spPr>
      </p:pic>
      <p:sp>
        <p:nvSpPr>
          <p:cNvPr id="5" name="Rectangle 4"/>
          <p:cNvSpPr/>
          <p:nvPr/>
        </p:nvSpPr>
        <p:spPr>
          <a:xfrm>
            <a:off x="6400800" y="6076304"/>
            <a:ext cx="2172390"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49145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685800" y="1905000"/>
            <a:ext cx="4354607" cy="2209800"/>
          </a:xfrm>
          <a:prstGeom prst="rect">
            <a:avLst/>
          </a:prstGeom>
        </p:spPr>
      </p:pic>
      <p:sp>
        <p:nvSpPr>
          <p:cNvPr id="5" name="Rectangle 4"/>
          <p:cNvSpPr/>
          <p:nvPr/>
        </p:nvSpPr>
        <p:spPr>
          <a:xfrm>
            <a:off x="2743200" y="3505200"/>
            <a:ext cx="2172390"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5421395" y="1772166"/>
            <a:ext cx="3352824" cy="2266434"/>
          </a:xfrm>
          <a:prstGeom prst="rect">
            <a:avLst/>
          </a:prstGeom>
        </p:spPr>
      </p:pic>
      <p:sp>
        <p:nvSpPr>
          <p:cNvPr id="7" name="Rectangle 6"/>
          <p:cNvSpPr/>
          <p:nvPr/>
        </p:nvSpPr>
        <p:spPr>
          <a:xfrm>
            <a:off x="7848600" y="3475892"/>
            <a:ext cx="623440"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2743200" y="4206239"/>
            <a:ext cx="4118627" cy="2642969"/>
          </a:xfrm>
          <a:prstGeom prst="rect">
            <a:avLst/>
          </a:prstGeom>
        </p:spPr>
      </p:pic>
      <p:sp>
        <p:nvSpPr>
          <p:cNvPr id="9" name="Rectangle 8"/>
          <p:cNvSpPr/>
          <p:nvPr/>
        </p:nvSpPr>
        <p:spPr>
          <a:xfrm>
            <a:off x="5867400" y="6148084"/>
            <a:ext cx="669671"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452802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Decision making OR logical functions</a:t>
            </a:r>
          </a:p>
        </p:txBody>
      </p:sp>
      <p:sp>
        <p:nvSpPr>
          <p:cNvPr id="3" name="Content Placeholder 2"/>
          <p:cNvSpPr>
            <a:spLocks noGrp="1"/>
          </p:cNvSpPr>
          <p:nvPr>
            <p:ph idx="1"/>
          </p:nvPr>
        </p:nvSpPr>
        <p:spPr/>
        <p:txBody>
          <a:bodyPr/>
          <a:lstStyle/>
          <a:p>
            <a:r>
              <a:rPr lang="en-US" dirty="0" err="1"/>
              <a:t>Perceptrons</a:t>
            </a:r>
            <a:r>
              <a:rPr lang="en-US" dirty="0"/>
              <a:t> can be used to compute logical functions like AND, OR and NAND</a:t>
            </a:r>
          </a:p>
          <a:p>
            <a:r>
              <a:rPr lang="en-US" dirty="0"/>
              <a:t>Example:</a:t>
            </a:r>
          </a:p>
        </p:txBody>
      </p:sp>
      <p:pic>
        <p:nvPicPr>
          <p:cNvPr id="8" name="Picture 7"/>
          <p:cNvPicPr>
            <a:picLocks noChangeAspect="1"/>
          </p:cNvPicPr>
          <p:nvPr/>
        </p:nvPicPr>
        <p:blipFill>
          <a:blip r:embed="rId3"/>
          <a:stretch>
            <a:fillRect/>
          </a:stretch>
        </p:blipFill>
        <p:spPr>
          <a:xfrm>
            <a:off x="1752600" y="3505200"/>
            <a:ext cx="6367780" cy="1752600"/>
          </a:xfrm>
          <a:prstGeom prst="rect">
            <a:avLst/>
          </a:prstGeom>
        </p:spPr>
      </p:pic>
    </p:spTree>
    <p:extLst>
      <p:ext uri="{BB962C8B-B14F-4D97-AF65-F5344CB8AC3E}">
        <p14:creationId xmlns:p14="http://schemas.microsoft.com/office/powerpoint/2010/main" val="1016237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14300" y="4000500"/>
            <a:ext cx="3885100" cy="1200150"/>
          </a:xfrm>
          <a:prstGeom prst="rect">
            <a:avLst/>
          </a:prstGeom>
        </p:spPr>
      </p:pic>
      <p:pic>
        <p:nvPicPr>
          <p:cNvPr id="9" name="Picture 8"/>
          <p:cNvPicPr>
            <a:picLocks noChangeAspect="1"/>
          </p:cNvPicPr>
          <p:nvPr/>
        </p:nvPicPr>
        <p:blipFill>
          <a:blip r:embed="rId4"/>
          <a:stretch>
            <a:fillRect/>
          </a:stretch>
        </p:blipFill>
        <p:spPr>
          <a:xfrm>
            <a:off x="4514850" y="3678437"/>
            <a:ext cx="4486275" cy="1990725"/>
          </a:xfrm>
          <a:prstGeom prst="rect">
            <a:avLst/>
          </a:prstGeom>
        </p:spPr>
      </p:pic>
      <p:sp>
        <p:nvSpPr>
          <p:cNvPr id="10" name="TextBox 9"/>
          <p:cNvSpPr txBox="1"/>
          <p:nvPr/>
        </p:nvSpPr>
        <p:spPr>
          <a:xfrm>
            <a:off x="5446748" y="5732155"/>
            <a:ext cx="3111366"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524761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extLst>
              <p:ext uri="{D42A27DB-BD31-4B8C-83A1-F6EECF244321}">
                <p14:modId xmlns:p14="http://schemas.microsoft.com/office/powerpoint/2010/main" val="60943798"/>
              </p:ext>
            </p:extLst>
          </p:nvPr>
        </p:nvGraphicFramePr>
        <p:xfrm>
          <a:off x="1097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1676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extLst>
              <p:ext uri="{D42A27DB-BD31-4B8C-83A1-F6EECF244321}">
                <p14:modId xmlns:p14="http://schemas.microsoft.com/office/powerpoint/2010/main" val="2918473268"/>
              </p:ext>
            </p:extLst>
          </p:nvPr>
        </p:nvGraphicFramePr>
        <p:xfrm>
          <a:off x="3505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extLst>
              <p:ext uri="{D42A27DB-BD31-4B8C-83A1-F6EECF244321}">
                <p14:modId xmlns:p14="http://schemas.microsoft.com/office/powerpoint/2010/main" val="2019124907"/>
              </p:ext>
            </p:extLst>
          </p:nvPr>
        </p:nvGraphicFramePr>
        <p:xfrm>
          <a:off x="5913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4122685"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6433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115422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571341" y="2438400"/>
            <a:ext cx="7795419" cy="2893145"/>
          </a:xfrm>
          <a:prstGeom prst="rect">
            <a:avLst/>
          </a:prstGeom>
        </p:spPr>
      </p:pic>
    </p:spTree>
    <p:extLst>
      <p:ext uri="{BB962C8B-B14F-4D97-AF65-F5344CB8AC3E}">
        <p14:creationId xmlns:p14="http://schemas.microsoft.com/office/powerpoint/2010/main" val="69765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2173772" y="2362200"/>
            <a:ext cx="5621064" cy="3276600"/>
          </a:xfrm>
          <a:prstGeom prst="rect">
            <a:avLst/>
          </a:prstGeom>
        </p:spPr>
      </p:pic>
    </p:spTree>
    <p:extLst>
      <p:ext uri="{BB962C8B-B14F-4D97-AF65-F5344CB8AC3E}">
        <p14:creationId xmlns:p14="http://schemas.microsoft.com/office/powerpoint/2010/main" val="1299055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822960" y="2362200"/>
            <a:ext cx="7725376" cy="3606800"/>
          </a:xfrm>
          <a:prstGeom prst="rect">
            <a:avLst/>
          </a:prstGeom>
        </p:spPr>
      </p:pic>
      <p:cxnSp>
        <p:nvCxnSpPr>
          <p:cNvPr id="7" name="Straight Connector 6"/>
          <p:cNvCxnSpPr/>
          <p:nvPr/>
        </p:nvCxnSpPr>
        <p:spPr>
          <a:xfrm flipV="1">
            <a:off x="5334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470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 of </a:t>
            </a:r>
            <a:r>
              <a:rPr lang="en-US" err="1"/>
              <a:t>Perceptrons</a:t>
            </a:r>
            <a:endParaRPr lang="en-US"/>
          </a:p>
        </p:txBody>
      </p:sp>
      <p:sp>
        <p:nvSpPr>
          <p:cNvPr id="3" name="Content Placeholder 2"/>
          <p:cNvSpPr>
            <a:spLocks noGrp="1"/>
          </p:cNvSpPr>
          <p:nvPr>
            <p:ph idx="1"/>
          </p:nvPr>
        </p:nvSpPr>
        <p:spPr/>
        <p:txBody>
          <a:bodyPr/>
          <a:lstStyle/>
          <a:p>
            <a:r>
              <a:rPr lang="en-US" dirty="0"/>
              <a:t>Networks of </a:t>
            </a:r>
            <a:r>
              <a:rPr lang="en-US" dirty="0" err="1"/>
              <a:t>Perceptrons</a:t>
            </a:r>
            <a:r>
              <a:rPr lang="en-US" dirty="0"/>
              <a:t> are universal for computation, like NAND gates</a:t>
            </a:r>
          </a:p>
          <a:p>
            <a:r>
              <a:rPr lang="en-US" dirty="0" err="1"/>
              <a:t>Perceptrons</a:t>
            </a:r>
            <a:r>
              <a:rPr lang="en-US" dirty="0"/>
              <a:t> can be as powerful as any other computing device!</a:t>
            </a:r>
          </a:p>
          <a:p>
            <a:endParaRPr lang="en-US" dirty="0"/>
          </a:p>
          <a:p>
            <a:r>
              <a:rPr lang="en-US" dirty="0"/>
              <a:t>We can devise </a:t>
            </a:r>
            <a:r>
              <a:rPr lang="en-US" i="1" dirty="0"/>
              <a:t>learning algorithms</a:t>
            </a:r>
            <a:r>
              <a:rPr lang="en-US" dirty="0"/>
              <a:t> to automatically tune the weights and biases of a network of artificial neurons</a:t>
            </a:r>
          </a:p>
          <a:p>
            <a:r>
              <a:rPr lang="en-US" dirty="0"/>
              <a:t>Instead of laying out a circuit of NAND and other gates, neural networks can simply learn to solve problems</a:t>
            </a:r>
          </a:p>
        </p:txBody>
      </p:sp>
    </p:spTree>
    <p:extLst>
      <p:ext uri="{BB962C8B-B14F-4D97-AF65-F5344CB8AC3E}">
        <p14:creationId xmlns:p14="http://schemas.microsoft.com/office/powerpoint/2010/main" val="72720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a:t>
            </a:r>
            <a:r>
              <a:rPr lang="en-US"/>
              <a:t>of NN is </a:t>
            </a:r>
            <a:r>
              <a:rPr lang="en-US" dirty="0"/>
              <a:t>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914400" y="3654669"/>
            <a:ext cx="5425029" cy="2971799"/>
          </a:xfrm>
          <a:prstGeom prst="rect">
            <a:avLst/>
          </a:prstGeom>
        </p:spPr>
      </p:pic>
      <p:sp>
        <p:nvSpPr>
          <p:cNvPr id="5" name="TextBox 4"/>
          <p:cNvSpPr txBox="1"/>
          <p:nvPr/>
        </p:nvSpPr>
        <p:spPr>
          <a:xfrm>
            <a:off x="6705600" y="6257136"/>
            <a:ext cx="2107244"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6682175" y="4803446"/>
            <a:ext cx="2267544"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6625450" y="3676740"/>
            <a:ext cx="2253117"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541286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822959" y="4925906"/>
            <a:ext cx="7543801" cy="1779694"/>
          </a:xfrm>
        </p:spPr>
        <p:txBody>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681023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1648929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822959" y="4925906"/>
            <a:ext cx="7543801" cy="1779694"/>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2029564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36287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Training Neural Nets</a:t>
            </a:r>
          </a:p>
        </p:txBody>
      </p:sp>
      <p:sp>
        <p:nvSpPr>
          <p:cNvPr id="3" name="Content Placeholder 2"/>
          <p:cNvSpPr>
            <a:spLocks noGrp="1"/>
          </p:cNvSpPr>
          <p:nvPr>
            <p:ph idx="1"/>
          </p:nvPr>
        </p:nvSpPr>
        <p:spPr/>
        <p:txBody>
          <a:bodyPr/>
          <a:lstStyle/>
          <a:p>
            <a:r>
              <a:rPr lang="en-US" dirty="0"/>
              <a:t>And other Neural Net Architectures!</a:t>
            </a:r>
          </a:p>
        </p:txBody>
      </p:sp>
    </p:spTree>
    <p:extLst>
      <p:ext uri="{BB962C8B-B14F-4D97-AF65-F5344CB8AC3E}">
        <p14:creationId xmlns:p14="http://schemas.microsoft.com/office/powerpoint/2010/main" val="466357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t>Learning to classify digits</a:t>
            </a:r>
          </a:p>
        </p:txBody>
      </p:sp>
      <p:sp>
        <p:nvSpPr>
          <p:cNvPr id="1333251" name="Rectangle 3"/>
          <p:cNvSpPr>
            <a:spLocks noGrp="1" noChangeArrowheads="1"/>
          </p:cNvSpPr>
          <p:nvPr>
            <p:ph idx="1"/>
          </p:nvPr>
        </p:nvSpPr>
        <p:spPr>
          <a:xfrm>
            <a:off x="457200" y="2000250"/>
            <a:ext cx="6172200" cy="3657600"/>
          </a:xfrm>
        </p:spPr>
        <p:txBody>
          <a:bodyPr/>
          <a:lstStyle/>
          <a:p>
            <a:pPr>
              <a:lnSpc>
                <a:spcPct val="80000"/>
              </a:lnSpc>
            </a:pPr>
            <a:r>
              <a:rPr lang="en-US" sz="1800"/>
              <a:t>Input: image encoded input as a vector of intensities:</a:t>
            </a:r>
          </a:p>
          <a:p>
            <a:pPr>
              <a:lnSpc>
                <a:spcPct val="80000"/>
              </a:lnSpc>
            </a:pPr>
            <a:endParaRPr lang="en-US" sz="1800"/>
          </a:p>
          <a:p>
            <a:pPr>
              <a:lnSpc>
                <a:spcPct val="80000"/>
              </a:lnSpc>
            </a:pPr>
            <a:endParaRPr lang="en-US" sz="1800"/>
          </a:p>
          <a:p>
            <a:pPr>
              <a:lnSpc>
                <a:spcPct val="80000"/>
              </a:lnSpc>
            </a:pPr>
            <a:r>
              <a:rPr lang="en-US" sz="1800"/>
              <a:t>Output: is this a one or not? </a:t>
            </a:r>
          </a:p>
          <a:p>
            <a:pPr>
              <a:lnSpc>
                <a:spcPct val="80000"/>
              </a:lnSpc>
            </a:pPr>
            <a:r>
              <a:rPr lang="en-US" sz="1800"/>
              <a:t>Goal: set the parameters of the network to correctly classify the digits</a:t>
            </a:r>
          </a:p>
          <a:p>
            <a:pPr eaLnBrk="1" hangingPunct="1">
              <a:lnSpc>
                <a:spcPct val="80000"/>
              </a:lnSpc>
            </a:pPr>
            <a:r>
              <a:rPr lang="en-US" sz="1800"/>
              <a:t>Learning = changing the weights an biases in the network.</a:t>
            </a:r>
          </a:p>
          <a:p>
            <a:pPr eaLnBrk="1" hangingPunct="1">
              <a:lnSpc>
                <a:spcPct val="80000"/>
              </a:lnSpc>
            </a:pPr>
            <a:endParaRPr lang="en-US" sz="1800"/>
          </a:p>
        </p:txBody>
      </p:sp>
      <p:pic>
        <p:nvPicPr>
          <p:cNvPr id="6149" name="Picture 4"/>
          <p:cNvPicPr>
            <a:picLocks noChangeAspect="1" noChangeArrowheads="1"/>
          </p:cNvPicPr>
          <p:nvPr/>
        </p:nvPicPr>
        <p:blipFill>
          <a:blip r:embed="rId4" cstate="print"/>
          <a:srcRect/>
          <a:stretch>
            <a:fillRect/>
          </a:stretch>
        </p:blipFill>
        <p:spPr bwMode="auto">
          <a:xfrm>
            <a:off x="7543800" y="2057400"/>
            <a:ext cx="381000" cy="428625"/>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7543800" y="2686051"/>
            <a:ext cx="408384" cy="448865"/>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7486650" y="3314700"/>
            <a:ext cx="463153" cy="510778"/>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7486650" y="3943350"/>
            <a:ext cx="435769" cy="456009"/>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7486650" y="4514850"/>
            <a:ext cx="491728" cy="504825"/>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7486650" y="5200651"/>
            <a:ext cx="463153" cy="448865"/>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1717021" y="2395818"/>
            <a:ext cx="3415904" cy="213122"/>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316972" y="2338667"/>
            <a:ext cx="303610" cy="342900"/>
          </a:xfrm>
          <a:prstGeom prst="rect">
            <a:avLst/>
          </a:prstGeom>
          <a:noFill/>
          <a:ln w="9525">
            <a:noFill/>
            <a:miter lim="800000"/>
            <a:headEnd/>
            <a:tailEnd/>
          </a:ln>
        </p:spPr>
      </p:pic>
      <p:sp>
        <p:nvSpPr>
          <p:cNvPr id="16" name="TextBox 74"/>
          <p:cNvSpPr txBox="1">
            <a:spLocks noChangeArrowheads="1"/>
          </p:cNvSpPr>
          <p:nvPr/>
        </p:nvSpPr>
        <p:spPr bwMode="auto">
          <a:xfrm>
            <a:off x="8286750" y="21145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17" name="TextBox 75"/>
          <p:cNvSpPr txBox="1">
            <a:spLocks noChangeArrowheads="1"/>
          </p:cNvSpPr>
          <p:nvPr/>
        </p:nvSpPr>
        <p:spPr bwMode="auto">
          <a:xfrm>
            <a:off x="8286750" y="274320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18" name="TextBox 76"/>
          <p:cNvSpPr txBox="1">
            <a:spLocks noChangeArrowheads="1"/>
          </p:cNvSpPr>
          <p:nvPr/>
        </p:nvSpPr>
        <p:spPr bwMode="auto">
          <a:xfrm>
            <a:off x="8286750" y="34290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1" name="TextBox 74"/>
          <p:cNvSpPr txBox="1">
            <a:spLocks noChangeArrowheads="1"/>
          </p:cNvSpPr>
          <p:nvPr/>
        </p:nvSpPr>
        <p:spPr bwMode="auto">
          <a:xfrm>
            <a:off x="8286750" y="40005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2" name="TextBox 75"/>
          <p:cNvSpPr txBox="1">
            <a:spLocks noChangeArrowheads="1"/>
          </p:cNvSpPr>
          <p:nvPr/>
        </p:nvSpPr>
        <p:spPr bwMode="auto">
          <a:xfrm>
            <a:off x="8286750" y="462915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23" name="TextBox 76"/>
          <p:cNvSpPr txBox="1">
            <a:spLocks noChangeArrowheads="1"/>
          </p:cNvSpPr>
          <p:nvPr/>
        </p:nvSpPr>
        <p:spPr bwMode="auto">
          <a:xfrm>
            <a:off x="8286750" y="53149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pic>
        <p:nvPicPr>
          <p:cNvPr id="2" name="Picture 1"/>
          <p:cNvPicPr>
            <a:picLocks noChangeAspect="1"/>
          </p:cNvPicPr>
          <p:nvPr/>
        </p:nvPicPr>
        <p:blipFill>
          <a:blip r:embed="rId12"/>
          <a:stretch>
            <a:fillRect/>
          </a:stretch>
        </p:blipFill>
        <p:spPr>
          <a:xfrm>
            <a:off x="2590800" y="4739346"/>
            <a:ext cx="3242225" cy="1797538"/>
          </a:xfrm>
          <a:prstGeom prst="rect">
            <a:avLst/>
          </a:prstGeom>
        </p:spPr>
      </p:pic>
    </p:spTree>
    <p:extLst>
      <p:ext uri="{BB962C8B-B14F-4D97-AF65-F5344CB8AC3E}">
        <p14:creationId xmlns:p14="http://schemas.microsoft.com/office/powerpoint/2010/main" val="127773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1085850" y="3943350"/>
            <a:ext cx="2667000" cy="1314450"/>
          </a:xfrm>
          <a:prstGeom prst="rect">
            <a:avLst/>
          </a:prstGeom>
        </p:spPr>
      </p:pic>
      <p:sp>
        <p:nvSpPr>
          <p:cNvPr id="6" name="TextBox 5"/>
          <p:cNvSpPr txBox="1"/>
          <p:nvPr/>
        </p:nvSpPr>
        <p:spPr>
          <a:xfrm>
            <a:off x="1714500" y="4926013"/>
            <a:ext cx="1657350" cy="50783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285750" y="5398995"/>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3528732" y="4683638"/>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926011"/>
            <a:ext cx="1971675" cy="788670"/>
          </a:xfrm>
          <a:prstGeom prst="rect">
            <a:avLst/>
          </a:prstGeom>
        </p:spPr>
      </p:pic>
      <p:sp>
        <p:nvSpPr>
          <p:cNvPr id="11" name="Rectangle 10"/>
          <p:cNvSpPr/>
          <p:nvPr/>
        </p:nvSpPr>
        <p:spPr>
          <a:xfrm>
            <a:off x="5657850" y="4309537"/>
            <a:ext cx="790601" cy="300082"/>
          </a:xfrm>
          <a:prstGeom prst="rect">
            <a:avLst/>
          </a:prstGeom>
        </p:spPr>
        <p:txBody>
          <a:bodyPr wrap="none">
            <a:spAutoFit/>
          </a:bodyPr>
          <a:lstStyle/>
          <a:p>
            <a:r>
              <a:rPr lang="en-US" sz="1350"/>
              <a:t>output =</a:t>
            </a:r>
          </a:p>
        </p:txBody>
      </p:sp>
      <p:sp>
        <p:nvSpPr>
          <p:cNvPr id="12" name="Rectangle 11"/>
          <p:cNvSpPr/>
          <p:nvPr/>
        </p:nvSpPr>
        <p:spPr>
          <a:xfrm>
            <a:off x="5784476" y="4868316"/>
            <a:ext cx="1422184"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5268155" y="2929275"/>
            <a:ext cx="3827391" cy="940561"/>
          </a:xfrm>
          <a:prstGeom prst="rect">
            <a:avLst/>
          </a:prstGeom>
          <a:noFill/>
          <a:ln w="9525">
            <a:noFill/>
            <a:miter lim="800000"/>
            <a:headEnd/>
            <a:tailEnd/>
          </a:ln>
        </p:spPr>
      </p:pic>
      <p:sp>
        <p:nvSpPr>
          <p:cNvPr id="14" name="Rectangle 13"/>
          <p:cNvSpPr/>
          <p:nvPr/>
        </p:nvSpPr>
        <p:spPr>
          <a:xfrm>
            <a:off x="5186082" y="2979848"/>
            <a:ext cx="965585" cy="300082"/>
          </a:xfrm>
          <a:prstGeom prst="rect">
            <a:avLst/>
          </a:prstGeom>
        </p:spPr>
        <p:txBody>
          <a:bodyPr wrap="none">
            <a:spAutoFit/>
          </a:bodyPr>
          <a:lstStyle/>
          <a:p>
            <a:r>
              <a:rPr lang="en-US" sz="1350"/>
              <a:t>Perceptron</a:t>
            </a:r>
          </a:p>
        </p:txBody>
      </p:sp>
      <p:sp>
        <p:nvSpPr>
          <p:cNvPr id="15" name="Rectangle 14"/>
          <p:cNvSpPr/>
          <p:nvPr/>
        </p:nvSpPr>
        <p:spPr>
          <a:xfrm>
            <a:off x="5121646" y="4092076"/>
            <a:ext cx="129599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487246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385365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7768"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5268155" y="2929275"/>
            <a:ext cx="3827391" cy="940561"/>
          </a:xfrm>
          <a:prstGeom prst="rect">
            <a:avLst/>
          </a:prstGeom>
          <a:noFill/>
          <a:ln w="9525">
            <a:noFill/>
            <a:miter lim="800000"/>
            <a:headEnd/>
            <a:tailEnd/>
          </a:ln>
        </p:spPr>
      </p:pic>
    </p:spTree>
    <p:extLst>
      <p:ext uri="{BB962C8B-B14F-4D97-AF65-F5344CB8AC3E}">
        <p14:creationId xmlns:p14="http://schemas.microsoft.com/office/powerpoint/2010/main" val="785401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875"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50"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spTree>
    <p:extLst>
      <p:ext uri="{BB962C8B-B14F-4D97-AF65-F5344CB8AC3E}">
        <p14:creationId xmlns:p14="http://schemas.microsoft.com/office/powerpoint/2010/main" val="1156050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3028950"/>
            <a:ext cx="5543550" cy="1036850"/>
          </a:xfrm>
          <a:prstGeom prst="rect">
            <a:avLst/>
          </a:prstGeom>
        </p:spPr>
      </p:pic>
    </p:spTree>
    <p:extLst>
      <p:ext uri="{BB962C8B-B14F-4D97-AF65-F5344CB8AC3E}">
        <p14:creationId xmlns:p14="http://schemas.microsoft.com/office/powerpoint/2010/main" val="1453872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410485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66663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Perceptron</a:t>
            </a:r>
          </a:p>
        </p:txBody>
      </p:sp>
      <p:sp>
        <p:nvSpPr>
          <p:cNvPr id="3" name="Content Placeholder 2"/>
          <p:cNvSpPr>
            <a:spLocks noGrp="1"/>
          </p:cNvSpPr>
          <p:nvPr>
            <p:ph idx="1"/>
          </p:nvPr>
        </p:nvSpPr>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228600" y="4343400"/>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822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0686" y="2209800"/>
            <a:ext cx="4696810" cy="6858000"/>
          </a:xfrm>
          <a:prstGeom prst="rect">
            <a:avLst/>
          </a:prstGeom>
        </p:spPr>
      </p:pic>
    </p:spTree>
    <p:extLst>
      <p:ext uri="{BB962C8B-B14F-4D97-AF65-F5344CB8AC3E}">
        <p14:creationId xmlns:p14="http://schemas.microsoft.com/office/powerpoint/2010/main" val="341623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Perceptron</a:t>
            </a:r>
          </a:p>
        </p:txBody>
      </p:sp>
      <p:sp>
        <p:nvSpPr>
          <p:cNvPr id="3" name="Content Placeholder 2"/>
          <p:cNvSpPr>
            <a:spLocks noGrp="1"/>
          </p:cNvSpPr>
          <p:nvPr>
            <p:ph idx="1"/>
          </p:nvPr>
        </p:nvSpPr>
        <p:spPr/>
        <p:txBody>
          <a:bodyPr/>
          <a:lstStyle/>
          <a:p>
            <a:r>
              <a:rPr lang="en-US" dirty="0"/>
              <a:t>Perceptron has inputs, x</a:t>
            </a:r>
            <a:r>
              <a:rPr lang="en-US" baseline="-25000" dirty="0"/>
              <a:t>1</a:t>
            </a:r>
            <a:r>
              <a:rPr lang="en-US" dirty="0"/>
              <a:t>,x</a:t>
            </a:r>
            <a:r>
              <a:rPr lang="en-US" baseline="-25000" dirty="0"/>
              <a:t>2</a:t>
            </a:r>
            <a:r>
              <a:rPr lang="en-US" dirty="0"/>
              <a:t>, .. </a:t>
            </a:r>
            <a:r>
              <a:rPr lang="en-US" dirty="0" err="1"/>
              <a:t>x</a:t>
            </a:r>
            <a:r>
              <a:rPr lang="en-US" baseline="-25000" dirty="0" err="1"/>
              <a:t>N</a:t>
            </a:r>
            <a:r>
              <a:rPr lang="en-US" dirty="0"/>
              <a:t>, and weights w</a:t>
            </a:r>
            <a:r>
              <a:rPr lang="en-US" baseline="-25000" dirty="0"/>
              <a:t>1</a:t>
            </a:r>
            <a:r>
              <a:rPr lang="en-US" dirty="0"/>
              <a:t>,w</a:t>
            </a:r>
            <a:r>
              <a:rPr lang="en-US" baseline="-25000" dirty="0"/>
              <a:t>2</a:t>
            </a:r>
            <a:r>
              <a:rPr lang="en-US" dirty="0"/>
              <a:t>, .. </a:t>
            </a:r>
            <a:r>
              <a:rPr lang="en-US" dirty="0" err="1"/>
              <a:t>w</a:t>
            </a:r>
            <a:r>
              <a:rPr lang="en-US" baseline="-25000" dirty="0" err="1"/>
              <a:t>N</a:t>
            </a:r>
            <a:endParaRPr lang="en-US" baseline="-25000" dirty="0"/>
          </a:p>
          <a:p>
            <a:r>
              <a:rPr lang="en-US" dirty="0"/>
              <a:t>The perceptron outputs 0 or 1, based on the weighted sum is less than or greater than a threshold value</a:t>
            </a:r>
          </a:p>
          <a:p>
            <a:endParaRPr lang="en-US" dirty="0"/>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314450" y="3792737"/>
            <a:ext cx="2667000" cy="13144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A4B24C-62EC-4E41-B254-D7A0CAB4FCB9}"/>
                  </a:ext>
                </a:extLst>
              </p:cNvPr>
              <p:cNvSpPr txBox="1"/>
              <p:nvPr/>
            </p:nvSpPr>
            <p:spPr>
              <a:xfrm>
                <a:off x="4472941" y="383800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0" smtClean="0">
                          <a:latin typeface="Cambria Math" panose="02040503050406030204" pitchFamily="18" charset="0"/>
                        </a:rPr>
                        <m:t>= </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0" smtClean="0">
                                  <a:latin typeface="Cambria Math" panose="02040503050406030204" pitchFamily="18" charset="0"/>
                                </a:rPr>
                                <m:t>0          </m:t>
                              </m:r>
                              <m:r>
                                <m:rPr>
                                  <m:sty m:val="p"/>
                                </m:rPr>
                                <a:rPr lang="en-US" b="0" i="0" smtClean="0">
                                  <a:latin typeface="Cambria Math" panose="02040503050406030204" pitchFamily="18" charset="0"/>
                                </a:rPr>
                                <m:t>if</m:t>
                              </m:r>
                              <m:r>
                                <a:rPr lang="en-US" b="0" i="0"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sty m:val="p"/>
                                      <m:brk m:alnAt="9"/>
                                    </m:rPr>
                                    <a:rPr lang="en-US" b="0" i="0" smtClean="0">
                                      <a:latin typeface="Cambria Math" panose="02040503050406030204" pitchFamily="18" charset="0"/>
                                    </a:rPr>
                                    <m:t>j</m:t>
                                  </m:r>
                                </m:sub>
                                <m:sup/>
                                <m:e>
                                  <m:r>
                                    <m:rPr>
                                      <m:sty m:val="p"/>
                                    </m:rPr>
                                    <a:rPr lang="en-US" i="0">
                                      <a:latin typeface="Cambria Math" panose="02040503050406030204" pitchFamily="18" charset="0"/>
                                    </a:rPr>
                                    <m:t>w</m:t>
                                  </m:r>
                                  <m:r>
                                    <m:rPr>
                                      <m:sty m:val="p"/>
                                    </m:rPr>
                                    <a:rPr lang="en-US" i="0" baseline="-25000">
                                      <a:latin typeface="Cambria Math" panose="02040503050406030204" pitchFamily="18" charset="0"/>
                                    </a:rPr>
                                    <m:t>j</m:t>
                                  </m:r>
                                  <m:r>
                                    <m:rPr>
                                      <m:sty m:val="p"/>
                                    </m:rPr>
                                    <a:rPr lang="en-US" i="0">
                                      <a:latin typeface="Cambria Math" panose="02040503050406030204" pitchFamily="18" charset="0"/>
                                    </a:rPr>
                                    <m:t>x</m:t>
                                  </m:r>
                                  <m:r>
                                    <m:rPr>
                                      <m:sty m:val="p"/>
                                    </m:rPr>
                                    <a:rPr lang="en-US" i="0" baseline="-25000">
                                      <a:latin typeface="Cambria Math" panose="02040503050406030204" pitchFamily="18" charset="0"/>
                                    </a:rPr>
                                    <m:t>j</m:t>
                                  </m:r>
                                </m:e>
                              </m:nary>
                              <m:r>
                                <a:rPr lang="en-US" b="0" i="0" smtClean="0">
                                  <a:latin typeface="Cambria Math" panose="02040503050406030204" pitchFamily="18" charset="0"/>
                                </a:rPr>
                                <m:t> </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e>
                              <m:r>
                                <a:rPr lang="en-US" b="0" i="0" smtClean="0">
                                  <a:latin typeface="Cambria Math" panose="02040503050406030204" pitchFamily="18" charset="0"/>
                                </a:rPr>
                                <m:t>1</m:t>
                              </m:r>
                              <m:r>
                                <a:rPr lang="en-US" i="0">
                                  <a:latin typeface="Cambria Math" panose="02040503050406030204" pitchFamily="18" charset="0"/>
                                </a:rPr>
                                <m:t> </m:t>
                              </m:r>
                              <m:r>
                                <a:rPr lang="en-US" b="0" i="0" smtClean="0">
                                  <a:latin typeface="Cambria Math" panose="02040503050406030204" pitchFamily="18" charset="0"/>
                                </a:rPr>
                                <m:t>          </m:t>
                              </m:r>
                              <m:r>
                                <m:rPr>
                                  <m:sty m:val="p"/>
                                </m:rPr>
                                <a:rPr lang="en-US" i="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i="0">
                                      <a:latin typeface="Cambria Math" panose="02040503050406030204" pitchFamily="18" charset="0"/>
                                    </a:rPr>
                                    <m:t>j</m:t>
                                  </m:r>
                                </m:sub>
                                <m:sup/>
                                <m:e>
                                  <m:r>
                                    <m:rPr>
                                      <m:sty m:val="p"/>
                                    </m:rPr>
                                    <a:rPr lang="en-US" i="0">
                                      <a:latin typeface="Cambria Math" panose="02040503050406030204" pitchFamily="18" charset="0"/>
                                    </a:rPr>
                                    <m:t>w</m:t>
                                  </m:r>
                                  <m:r>
                                    <m:rPr>
                                      <m:sty m:val="p"/>
                                    </m:rPr>
                                    <a:rPr lang="en-US" i="0" baseline="-25000">
                                      <a:latin typeface="Cambria Math" panose="02040503050406030204" pitchFamily="18" charset="0"/>
                                    </a:rPr>
                                    <m:t>j</m:t>
                                  </m:r>
                                  <m:r>
                                    <m:rPr>
                                      <m:sty m:val="p"/>
                                    </m:rPr>
                                    <a:rPr lang="en-US" i="0">
                                      <a:latin typeface="Cambria Math" panose="02040503050406030204" pitchFamily="18" charset="0"/>
                                    </a:rPr>
                                    <m:t>x</m:t>
                                  </m:r>
                                  <m:r>
                                    <m:rPr>
                                      <m:sty m:val="p"/>
                                    </m:rPr>
                                    <a:rPr lang="en-US" i="0" baseline="-25000">
                                      <a:latin typeface="Cambria Math" panose="02040503050406030204" pitchFamily="18" charset="0"/>
                                    </a:rPr>
                                    <m:t>j</m:t>
                                  </m:r>
                                </m:e>
                              </m:nary>
                              <m:r>
                                <a:rPr lang="en-US" i="0"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eqArr>
                        </m:e>
                      </m:d>
                      <m:r>
                        <a:rPr lang="en-US" b="0" i="0" smtClean="0">
                          <a:latin typeface="Cambria Math" panose="02040503050406030204" pitchFamily="18" charset="0"/>
                        </a:rPr>
                        <m:t>  </m:t>
                      </m:r>
                    </m:oMath>
                  </m:oMathPara>
                </a14:m>
                <a:endParaRPr lang="en-US" dirty="0"/>
              </a:p>
            </p:txBody>
          </p:sp>
        </mc:Choice>
        <mc:Fallback xmlns="">
          <p:sp>
            <p:nvSpPr>
              <p:cNvPr id="8" name="TextBox 7">
                <a:extLst>
                  <a:ext uri="{FF2B5EF4-FFF2-40B4-BE49-F238E27FC236}">
                    <a16:creationId xmlns:a16="http://schemas.microsoft.com/office/drawing/2014/main" id="{75A4B24C-62EC-4E41-B254-D7A0CAB4FCB9}"/>
                  </a:ext>
                </a:extLst>
              </p:cNvPr>
              <p:cNvSpPr txBox="1">
                <a:spLocks noRot="1" noChangeAspect="1" noMove="1" noResize="1" noEditPoints="1" noAdjustHandles="1" noChangeArrowheads="1" noChangeShapeType="1" noTextEdit="1"/>
              </p:cNvSpPr>
              <p:nvPr/>
            </p:nvSpPr>
            <p:spPr>
              <a:xfrm>
                <a:off x="4472941" y="3838005"/>
                <a:ext cx="4229428" cy="1248547"/>
              </a:xfrm>
              <a:prstGeom prst="rect">
                <a:avLst/>
              </a:prstGeom>
              <a:blipFill>
                <a:blip r:embed="rId3"/>
                <a:stretch>
                  <a:fillRect l="-898" t="-77000" r="-1497" b="-107000"/>
                </a:stretch>
              </a:blipFill>
            </p:spPr>
            <p:txBody>
              <a:bodyPr/>
              <a:lstStyle/>
              <a:p>
                <a:r>
                  <a:rPr lang="en-US">
                    <a:noFill/>
                  </a:rPr>
                  <a:t> </a:t>
                </a:r>
              </a:p>
            </p:txBody>
          </p:sp>
        </mc:Fallback>
      </mc:AlternateContent>
    </p:spTree>
    <p:extLst>
      <p:ext uri="{BB962C8B-B14F-4D97-AF65-F5344CB8AC3E}">
        <p14:creationId xmlns:p14="http://schemas.microsoft.com/office/powerpoint/2010/main" val="1282738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4857750" y="3429000"/>
            <a:ext cx="3048000" cy="2354461"/>
          </a:xfrm>
          <a:prstGeom prst="rect">
            <a:avLst/>
          </a:prstGeom>
        </p:spPr>
      </p:pic>
      <p:pic>
        <p:nvPicPr>
          <p:cNvPr id="13" name="Picture 12"/>
          <p:cNvPicPr>
            <a:picLocks noChangeAspect="1"/>
          </p:cNvPicPr>
          <p:nvPr/>
        </p:nvPicPr>
        <p:blipFill>
          <a:blip r:embed="rId3"/>
          <a:stretch>
            <a:fillRect/>
          </a:stretch>
        </p:blipFill>
        <p:spPr>
          <a:xfrm>
            <a:off x="1314450" y="3792737"/>
            <a:ext cx="2667000" cy="1314450"/>
          </a:xfrm>
          <a:prstGeom prst="rect">
            <a:avLst/>
          </a:prstGeom>
        </p:spPr>
      </p:pic>
      <p:sp>
        <p:nvSpPr>
          <p:cNvPr id="4" name="TextBox 3"/>
          <p:cNvSpPr txBox="1"/>
          <p:nvPr/>
        </p:nvSpPr>
        <p:spPr>
          <a:xfrm>
            <a:off x="1026318" y="6324600"/>
            <a:ext cx="7137082"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90819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37540" y="4286250"/>
            <a:ext cx="1543050" cy="1543050"/>
          </a:xfrm>
          <a:prstGeom prst="rect">
            <a:avLst/>
          </a:prstGeom>
        </p:spPr>
      </p:pic>
      <p:pic>
        <p:nvPicPr>
          <p:cNvPr id="11" name="Picture 10"/>
          <p:cNvPicPr>
            <a:picLocks noChangeAspect="1"/>
          </p:cNvPicPr>
          <p:nvPr/>
        </p:nvPicPr>
        <p:blipFill>
          <a:blip r:embed="rId4"/>
          <a:stretch>
            <a:fillRect/>
          </a:stretch>
        </p:blipFill>
        <p:spPr>
          <a:xfrm>
            <a:off x="1866340" y="4286250"/>
            <a:ext cx="2164993" cy="1543050"/>
          </a:xfrm>
          <a:prstGeom prst="rect">
            <a:avLst/>
          </a:prstGeom>
        </p:spPr>
      </p:pic>
      <p:pic>
        <p:nvPicPr>
          <p:cNvPr id="12" name="Picture 11"/>
          <p:cNvPicPr>
            <a:picLocks noChangeAspect="1"/>
          </p:cNvPicPr>
          <p:nvPr/>
        </p:nvPicPr>
        <p:blipFill>
          <a:blip r:embed="rId5"/>
          <a:stretch>
            <a:fillRect/>
          </a:stretch>
        </p:blipFill>
        <p:spPr>
          <a:xfrm>
            <a:off x="4301955" y="4286250"/>
            <a:ext cx="2135371" cy="1543050"/>
          </a:xfrm>
          <a:prstGeom prst="rect">
            <a:avLst/>
          </a:prstGeom>
        </p:spPr>
      </p:pic>
      <p:pic>
        <p:nvPicPr>
          <p:cNvPr id="13" name="Picture 12"/>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7630669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39352</TotalTime>
  <Words>3744</Words>
  <Application>Microsoft Macintosh PowerPoint</Application>
  <PresentationFormat>On-screen Show (4:3)</PresentationFormat>
  <Paragraphs>262</Paragraphs>
  <Slides>32</Slides>
  <Notes>23</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vt:lpstr>
      <vt:lpstr>Cambria Math</vt:lpstr>
      <vt:lpstr>Times</vt:lpstr>
      <vt:lpstr>Wingdings</vt:lpstr>
      <vt:lpstr>Retrospect</vt:lpstr>
      <vt:lpstr>Neural Networks</vt:lpstr>
      <vt:lpstr>Neural Networks</vt:lpstr>
      <vt:lpstr>Neural Networks: A brain-inspired metaphor</vt:lpstr>
      <vt:lpstr>A single neuron</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Activation Functions</vt:lpstr>
      <vt:lpstr>Activation Functions</vt:lpstr>
      <vt:lpstr>Decision making OR logical functions</vt:lpstr>
      <vt:lpstr>Logical functions</vt:lpstr>
      <vt:lpstr>The XOR problem</vt:lpstr>
      <vt:lpstr>The XOR Problem</vt:lpstr>
      <vt:lpstr>The XOR Solution</vt:lpstr>
      <vt:lpstr>The XOR Solution</vt:lpstr>
      <vt:lpstr>Power of Perceptrons</vt:lpstr>
      <vt:lpstr>Feed-Forward Neural Network</vt:lpstr>
      <vt:lpstr>Equations for a feedforward network </vt:lpstr>
      <vt:lpstr>Equations for a feedforward network </vt:lpstr>
      <vt:lpstr>Equations for a feedforward network </vt:lpstr>
      <vt:lpstr>Equations for a feedforward network </vt:lpstr>
      <vt:lpstr>Next time: Training Neural Nets</vt:lpstr>
      <vt:lpstr>Learning to classify digits</vt:lpstr>
      <vt:lpstr>Sigmoid neurons</vt:lpstr>
      <vt:lpstr>Perceptron</vt:lpstr>
      <vt:lpstr>Sigmoid neuron</vt:lpstr>
      <vt:lpstr>Smoothness is crucial</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1912</cp:revision>
  <cp:lastPrinted>2019-11-21T18:40:01Z</cp:lastPrinted>
  <dcterms:created xsi:type="dcterms:W3CDTF">2009-06-12T17:14:38Z</dcterms:created>
  <dcterms:modified xsi:type="dcterms:W3CDTF">2020-02-19T17:01:56Z</dcterms:modified>
</cp:coreProperties>
</file>